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FD7DB"/>
          </a:solidFill>
        </a:fill>
      </a:tcStyle>
    </a:wholeTbl>
    <a:band2H>
      <a:tcTxStyle b="def" i="def"/>
      <a:tcStyle>
        <a:tcBdr/>
        <a:fill>
          <a:solidFill>
            <a:srgbClr val="E9ECEE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D6DBCA"/>
          </a:solidFill>
        </a:fill>
      </a:tcStyle>
    </a:wholeTbl>
    <a:band2H>
      <a:tcTxStyle b="def" i="def"/>
      <a:tcStyle>
        <a:tcBdr/>
        <a:fill>
          <a:solidFill>
            <a:srgbClr val="ECEEE6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D0CFD3"/>
          </a:solidFill>
        </a:fill>
      </a:tcStyle>
    </a:wholeTbl>
    <a:band2H>
      <a:tcTxStyle b="def" i="def"/>
      <a:tcStyle>
        <a:tcBdr/>
        <a:fill>
          <a:solidFill>
            <a:srgbClr val="E9E8E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7"/>
          </a:solidFill>
        </a:fill>
      </a:tcStyle>
    </a:wholeTbl>
    <a:band2H>
      <a:tcTxStyle b="def" i="def"/>
      <a:tcStyle>
        <a:tcBdr/>
        <a:fill>
          <a:solidFill>
            <a:schemeClr val="accent1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7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el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ie"/>
          <p:cNvSpPr/>
          <p:nvPr/>
        </p:nvSpPr>
        <p:spPr>
          <a:xfrm flipV="1">
            <a:off x="766878" y="12048066"/>
            <a:ext cx="22850241" cy="12702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" name="Linie"/>
          <p:cNvSpPr/>
          <p:nvPr/>
        </p:nvSpPr>
        <p:spPr>
          <a:xfrm>
            <a:off x="766878" y="952500"/>
            <a:ext cx="22850244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Linie"/>
          <p:cNvSpPr/>
          <p:nvPr/>
        </p:nvSpPr>
        <p:spPr>
          <a:xfrm flipV="1">
            <a:off x="6527799" y="12034557"/>
            <a:ext cx="2" cy="1114984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Linie"/>
          <p:cNvSpPr/>
          <p:nvPr/>
        </p:nvSpPr>
        <p:spPr>
          <a:xfrm flipV="1">
            <a:off x="17856201" y="12034557"/>
            <a:ext cx="2" cy="1114984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8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8" name="Ort"/>
          <p:cNvSpPr txBox="1"/>
          <p:nvPr>
            <p:ph type="body" sz="quarter" idx="21" hasCustomPrompt="1"/>
          </p:nvPr>
        </p:nvSpPr>
        <p:spPr>
          <a:xfrm>
            <a:off x="18237200" y="12364718"/>
            <a:ext cx="4965700" cy="467108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chemeClr val="accent5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19" name="Autor und Datum"/>
          <p:cNvSpPr txBox="1"/>
          <p:nvPr>
            <p:ph type="body" sz="quarter" idx="22" hasCustomPrompt="1"/>
          </p:nvPr>
        </p:nvSpPr>
        <p:spPr>
          <a:xfrm>
            <a:off x="6946900" y="12233909"/>
            <a:ext cx="10490200" cy="706630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chemeClr val="accent5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20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1" name="Textebene 1…"/>
          <p:cNvSpPr txBox="1"/>
          <p:nvPr>
            <p:ph type="body" sz="quarter" idx="23" hasCustomPrompt="1"/>
          </p:nvPr>
        </p:nvSpPr>
        <p:spPr>
          <a:xfrm>
            <a:off x="2082800" y="3495674"/>
            <a:ext cx="20205700" cy="1614556"/>
          </a:xfrm>
          <a:prstGeom prst="rect">
            <a:avLst/>
          </a:prstGeom>
        </p:spPr>
        <p:txBody>
          <a:bodyPr anchor="b"/>
          <a:lstStyle/>
          <a:p>
            <a:pPr lvl="4" marL="0" indent="11247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41" sz="1476">
                <a:solidFill>
                  <a:schemeClr val="accent5"/>
                </a:solidFill>
              </a:defRPr>
            </a:pPr>
            <a:r>
              <a:t>Präsentationsuntertitel
</a:t>
            </a:r>
          </a:p>
        </p:txBody>
      </p:sp>
      <p:sp>
        <p:nvSpPr>
          <p:cNvPr id="22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ufstellung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ebene 1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2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Linie"/>
          <p:cNvSpPr/>
          <p:nvPr/>
        </p:nvSpPr>
        <p:spPr>
          <a:xfrm>
            <a:off x="766878" y="952500"/>
            <a:ext cx="22850244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Linie"/>
          <p:cNvSpPr/>
          <p:nvPr/>
        </p:nvSpPr>
        <p:spPr>
          <a:xfrm>
            <a:off x="757216" y="12603828"/>
            <a:ext cx="22862944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akt (groß)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ebene 1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4"/>
          </a:xfrm>
          <a:prstGeom prst="rect">
            <a:avLst/>
          </a:prstGeom>
        </p:spPr>
        <p:txBody>
          <a:bodyPr anchor="b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0" name="Fakten"/>
          <p:cNvSpPr txBox="1"/>
          <p:nvPr>
            <p:ph type="body" sz="quarter" idx="21" hasCustomPrompt="1"/>
          </p:nvPr>
        </p:nvSpPr>
        <p:spPr>
          <a:xfrm>
            <a:off x="2082800" y="8407993"/>
            <a:ext cx="20205700" cy="694057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400">
                <a:solidFill>
                  <a:schemeClr val="accent1"/>
                </a:solidFill>
              </a:defRPr>
            </a:lvl1pPr>
          </a:lstStyle>
          <a:p>
            <a:pPr/>
            <a:r>
              <a:t>Fakten</a:t>
            </a:r>
          </a:p>
        </p:txBody>
      </p:sp>
      <p:sp>
        <p:nvSpPr>
          <p:cNvPr id="131" name="Linie"/>
          <p:cNvSpPr/>
          <p:nvPr/>
        </p:nvSpPr>
        <p:spPr>
          <a:xfrm flipV="1">
            <a:off x="761999" y="952499"/>
            <a:ext cx="22860003" cy="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2" name="Linie"/>
          <p:cNvSpPr/>
          <p:nvPr/>
        </p:nvSpPr>
        <p:spPr>
          <a:xfrm>
            <a:off x="766878" y="12598400"/>
            <a:ext cx="22850244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ebene 1…"/>
          <p:cNvSpPr txBox="1"/>
          <p:nvPr>
            <p:ph type="body" sz="quarter" idx="1" hasCustomPrompt="1"/>
          </p:nvPr>
        </p:nvSpPr>
        <p:spPr>
          <a:xfrm>
            <a:off x="2088436" y="11375560"/>
            <a:ext cx="20207127" cy="706630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5pPr>
          </a:lstStyle>
          <a:p>
            <a:pPr/>
            <a:r>
              <a:t>Quellenangabe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1" name="Linie"/>
          <p:cNvSpPr/>
          <p:nvPr/>
        </p:nvSpPr>
        <p:spPr>
          <a:xfrm flipV="1">
            <a:off x="761999" y="952499"/>
            <a:ext cx="22860003" cy="3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Linie"/>
          <p:cNvSpPr/>
          <p:nvPr/>
        </p:nvSpPr>
        <p:spPr>
          <a:xfrm>
            <a:off x="761999" y="12598400"/>
            <a:ext cx="22860003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3" name="Textebene 1…"/>
          <p:cNvSpPr txBox="1"/>
          <p:nvPr>
            <p:ph type="body" sz="half" idx="21" hasCustomPrompt="1"/>
          </p:nvPr>
        </p:nvSpPr>
        <p:spPr>
          <a:xfrm>
            <a:off x="2088436" y="4298870"/>
            <a:ext cx="20207128" cy="4699002"/>
          </a:xfrm>
          <a:prstGeom prst="rect">
            <a:avLst/>
          </a:prstGeom>
        </p:spPr>
        <p:txBody>
          <a:bodyPr anchor="ctr"/>
          <a:lstStyle/>
          <a:p>
            <a:pPr lvl="4" marL="0" indent="1645920" algn="ctr" defTabSz="350520">
              <a:lnSpc>
                <a:spcPct val="90000"/>
              </a:lnSpc>
              <a:spcBef>
                <a:spcPts val="0"/>
              </a:spcBef>
              <a:buSzTx/>
              <a:buNone/>
              <a:defRPr cap="all" spc="60" sz="5700"/>
            </a:pPr>
            <a:r>
              <a:t>„Bemerkenswert“
</a:t>
            </a:r>
          </a:p>
        </p:txBody>
      </p:sp>
      <p:sp>
        <p:nvSpPr>
          <p:cNvPr id="14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-609600" y="431800"/>
            <a:ext cx="21514743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Helltürkisfarbenes Kassettenband auf einem rosafarbenen Hintergrund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Kleine Retro-Uhr auf einem grünen Regal vor gelbem Hintergrund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Vier Retro-Fernseher in einer Reihe in leuchtenden Farben: Rosa, Blau, Orange und Grün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ihe mit sieben kleinen Retro-Uhren auf einem grünen Regal vor gelbem Hintergrund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8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1" name="Ort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8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rgbClr val="FFFFFF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32" name="Autor und Datum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30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rgbClr val="FFFFF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33" name="Linie"/>
          <p:cNvSpPr/>
          <p:nvPr/>
        </p:nvSpPr>
        <p:spPr>
          <a:xfrm>
            <a:off x="766878" y="12060766"/>
            <a:ext cx="2285024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4" name="Linie"/>
          <p:cNvSpPr/>
          <p:nvPr/>
        </p:nvSpPr>
        <p:spPr>
          <a:xfrm flipV="1">
            <a:off x="6527799" y="12034557"/>
            <a:ext cx="2" cy="111498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5" name="Linie"/>
          <p:cNvSpPr/>
          <p:nvPr/>
        </p:nvSpPr>
        <p:spPr>
          <a:xfrm flipV="1">
            <a:off x="17856201" y="12034557"/>
            <a:ext cx="2" cy="111498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6" name="Linie"/>
          <p:cNvSpPr/>
          <p:nvPr/>
        </p:nvSpPr>
        <p:spPr>
          <a:xfrm>
            <a:off x="766878" y="952499"/>
            <a:ext cx="22850244" cy="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Textebene 1…"/>
          <p:cNvSpPr txBox="1"/>
          <p:nvPr>
            <p:ph type="body" sz="quarter" idx="24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 anchor="b"/>
          <a:lstStyle/>
          <a:p>
            <a:pPr lvl="4" marL="0" indent="11247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41" sz="1476">
                <a:solidFill>
                  <a:srgbClr val="FFFFFF"/>
                </a:solidFill>
              </a:defRPr>
            </a:pPr>
            <a:r>
              <a:t>Präsentationsuntertitel
</a:t>
            </a:r>
          </a:p>
        </p:txBody>
      </p:sp>
      <p:sp>
        <p:nvSpPr>
          <p:cNvPr id="38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39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ebene 1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1pPr>
            <a:lvl2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2pPr>
            <a:lvl3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3pPr>
            <a:lvl4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4pPr>
            <a:lvl5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Folientitel"/>
          <p:cNvSpPr txBox="1"/>
          <p:nvPr>
            <p:ph type="title" hasCustomPrompt="1"/>
          </p:nvPr>
        </p:nvSpPr>
        <p:spPr>
          <a:xfrm>
            <a:off x="1270000" y="4925417"/>
            <a:ext cx="11785600" cy="2933702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48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12801600" y="1895695"/>
            <a:ext cx="17642204" cy="992461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" name="Linie"/>
          <p:cNvSpPr/>
          <p:nvPr/>
        </p:nvSpPr>
        <p:spPr>
          <a:xfrm>
            <a:off x="757216" y="12603828"/>
            <a:ext cx="22862944" cy="2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ie"/>
          <p:cNvSpPr/>
          <p:nvPr/>
        </p:nvSpPr>
        <p:spPr>
          <a:xfrm flipV="1">
            <a:off x="762001" y="952499"/>
            <a:ext cx="22860003" cy="3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9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 numCol="2" spcCol="1289180"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olientitel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76" name="Textebene 1…"/>
          <p:cNvSpPr txBox="1"/>
          <p:nvPr>
            <p:ph type="body" sz="quarter" idx="1" hasCustomPrompt="1"/>
          </p:nvPr>
        </p:nvSpPr>
        <p:spPr>
          <a:xfrm>
            <a:off x="2088434" y="6720284"/>
            <a:ext cx="10972802" cy="546717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Retro-Fernseher vor einer gelbgemusterten Tapete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8" name="Linie"/>
          <p:cNvSpPr/>
          <p:nvPr/>
        </p:nvSpPr>
        <p:spPr>
          <a:xfrm flipV="1">
            <a:off x="762001" y="952499"/>
            <a:ext cx="22860003" cy="3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9" name="Linie"/>
          <p:cNvSpPr/>
          <p:nvPr/>
        </p:nvSpPr>
        <p:spPr>
          <a:xfrm>
            <a:off x="761999" y="12598400"/>
            <a:ext cx="22860003" cy="0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bschnit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el des Abschnitts"/>
          <p:cNvSpPr txBox="1"/>
          <p:nvPr>
            <p:ph type="title" hasCustomPrompt="1"/>
          </p:nvPr>
        </p:nvSpPr>
        <p:spPr>
          <a:xfrm>
            <a:off x="2086105" y="4292600"/>
            <a:ext cx="20205703" cy="5651500"/>
          </a:xfrm>
          <a:prstGeom prst="rect">
            <a:avLst/>
          </a:prstGeom>
        </p:spPr>
        <p:txBody>
          <a:bodyPr anchor="ctr"/>
          <a:lstStyle>
            <a:lvl1pPr>
              <a:defRPr spc="330" sz="11000">
                <a:solidFill>
                  <a:schemeClr val="accent5"/>
                </a:solidFill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88" name="Linie"/>
          <p:cNvSpPr/>
          <p:nvPr/>
        </p:nvSpPr>
        <p:spPr>
          <a:xfrm flipV="1">
            <a:off x="761999" y="952499"/>
            <a:ext cx="22860003" cy="3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9" name="Linie"/>
          <p:cNvSpPr/>
          <p:nvPr/>
        </p:nvSpPr>
        <p:spPr>
          <a:xfrm>
            <a:off x="761999" y="12598400"/>
            <a:ext cx="22860003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Linie"/>
          <p:cNvSpPr/>
          <p:nvPr/>
        </p:nvSpPr>
        <p:spPr>
          <a:xfrm flipV="1">
            <a:off x="762001" y="952499"/>
            <a:ext cx="22860003" cy="3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8" name="Linie"/>
          <p:cNvSpPr/>
          <p:nvPr/>
        </p:nvSpPr>
        <p:spPr>
          <a:xfrm>
            <a:off x="757216" y="12603828"/>
            <a:ext cx="22862944" cy="2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9" name="Folien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10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ebene 1…"/>
          <p:cNvSpPr txBox="1"/>
          <p:nvPr>
            <p:ph type="body" sz="quarter" idx="1" hasCustomPrompt="1"/>
          </p:nvPr>
        </p:nvSpPr>
        <p:spPr>
          <a:xfrm>
            <a:off x="2082800" y="2795091"/>
            <a:ext cx="20205700" cy="60503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5pPr>
          </a:lstStyle>
          <a:p>
            <a:pPr/>
            <a:r>
              <a:t>Agenda-Untertitel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Textebene 1…"/>
          <p:cNvSpPr txBox="1"/>
          <p:nvPr>
            <p:ph type="body" idx="2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/>
          <a:lstStyle>
            <a:lvl1pPr marL="177800" indent="-177800" algn="ctr" defTabSz="2641600">
              <a:spcBef>
                <a:spcPts val="4400"/>
              </a:spcBef>
              <a:buSzTx/>
              <a:buNone/>
              <a:tabLst>
                <a:tab pos="5384800" algn="l"/>
              </a:tabLst>
              <a:defRPr spc="0" sz="5000"/>
            </a:lvl1pPr>
          </a:lstStyle>
          <a:p>
            <a:pPr/>
            <a:r>
              <a:t>Agendathemen</a:t>
            </a:r>
          </a:p>
        </p:txBody>
      </p:sp>
      <p:sp>
        <p:nvSpPr>
          <p:cNvPr id="109" name="Agenda-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A5C71"/>
                </a:solidFill>
              </a:defRPr>
            </a:lvl1pPr>
          </a:lstStyle>
          <a:p>
            <a:pPr/>
            <a:r>
              <a:t>Agenda-Titel</a:t>
            </a:r>
          </a:p>
        </p:txBody>
      </p:sp>
      <p:sp>
        <p:nvSpPr>
          <p:cNvPr id="110" name="Linie"/>
          <p:cNvSpPr/>
          <p:nvPr/>
        </p:nvSpPr>
        <p:spPr>
          <a:xfrm>
            <a:off x="757216" y="12603828"/>
            <a:ext cx="22862944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1" name="Linie"/>
          <p:cNvSpPr/>
          <p:nvPr/>
        </p:nvSpPr>
        <p:spPr>
          <a:xfrm flipV="1">
            <a:off x="761999" y="952499"/>
            <a:ext cx="22860003" cy="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bene 1…"/>
          <p:cNvSpPr txBox="1"/>
          <p:nvPr>
            <p:ph type="body" idx="1" hasCustomPrompt="1"/>
          </p:nvPr>
        </p:nvSpPr>
        <p:spPr>
          <a:xfrm>
            <a:off x="2082800" y="4195233"/>
            <a:ext cx="20207127" cy="6282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Linie"/>
          <p:cNvSpPr/>
          <p:nvPr/>
        </p:nvSpPr>
        <p:spPr>
          <a:xfrm>
            <a:off x="766878" y="952499"/>
            <a:ext cx="22850244" cy="3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Linie"/>
          <p:cNvSpPr/>
          <p:nvPr/>
        </p:nvSpPr>
        <p:spPr>
          <a:xfrm>
            <a:off x="757216" y="12603828"/>
            <a:ext cx="22862944" cy="2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" name="Folientitel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6" name="Foliennummer"/>
          <p:cNvSpPr txBox="1"/>
          <p:nvPr>
            <p:ph type="sldNum" sz="quarter" idx="2"/>
          </p:nvPr>
        </p:nvSpPr>
        <p:spPr>
          <a:xfrm>
            <a:off x="11979148" y="12875007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titleStyle>
    <p:bodyStyle>
      <a:lvl1pPr marL="63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27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90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54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317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code/leshabirukov/small-norb-load" TargetMode="External"/><Relationship Id="rId4" Type="http://schemas.openxmlformats.org/officeDocument/2006/relationships/hyperlink" Target="https://medium.com/analytics-vidhya/applying-generative-adversarial-network-to-generate-novel-3d-images-ba70e1176dac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irk Stulgies, Prosper Kwabena Adjoin"/>
          <p:cNvSpPr txBox="1"/>
          <p:nvPr>
            <p:ph type="subTitle" sz="quarter" idx="1"/>
          </p:nvPr>
        </p:nvSpPr>
        <p:spPr>
          <a:xfrm>
            <a:off x="6946900" y="12233909"/>
            <a:ext cx="10490200" cy="706630"/>
          </a:xfrm>
          <a:prstGeom prst="rect">
            <a:avLst/>
          </a:prstGeom>
        </p:spPr>
        <p:txBody>
          <a:bodyPr/>
          <a:lstStyle>
            <a:lvl1pPr defTabSz="572516">
              <a:defRPr b="1" cap="none" spc="100" sz="3500"/>
            </a:lvl1pPr>
          </a:lstStyle>
          <a:p>
            <a:pPr/>
            <a:r>
              <a:t>Dirk Stulgies, Prosper Kwabena Adjoin</a:t>
            </a:r>
          </a:p>
        </p:txBody>
      </p:sp>
      <p:sp>
        <p:nvSpPr>
          <p:cNvPr id="179" name="Generate images based on the smallNorb datase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pc="300" sz="10000"/>
            </a:lvl1pPr>
          </a:lstStyle>
          <a:p>
            <a:pPr/>
            <a:r>
              <a:t>Generate images based on the smallNorb dataset</a:t>
            </a:r>
          </a:p>
        </p:txBody>
      </p:sp>
      <p:sp>
        <p:nvSpPr>
          <p:cNvPr id="180" name="Generative Adversarial Networks"/>
          <p:cNvSpPr txBox="1"/>
          <p:nvPr/>
        </p:nvSpPr>
        <p:spPr>
          <a:xfrm>
            <a:off x="2082800" y="3495674"/>
            <a:ext cx="20205700" cy="1614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584200">
              <a:lnSpc>
                <a:spcPct val="120000"/>
              </a:lnSpc>
              <a:defRPr b="1" spc="100" sz="3600">
                <a:solidFill>
                  <a:schemeClr val="accent5"/>
                </a:solidFill>
              </a:defRPr>
            </a:lvl1pPr>
          </a:lstStyle>
          <a:p>
            <a:pPr/>
            <a:r>
              <a:t>Generative Adversarial Networks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 für Folienpunk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31" name="Folientit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pc="267" sz="891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Dataset…"/>
          <p:cNvSpPr txBox="1"/>
          <p:nvPr>
            <p:ph type="body" sz="half" idx="1"/>
          </p:nvPr>
        </p:nvSpPr>
        <p:spPr>
          <a:xfrm>
            <a:off x="2082799" y="4195232"/>
            <a:ext cx="20207128" cy="6282061"/>
          </a:xfrm>
          <a:prstGeom prst="rect">
            <a:avLst/>
          </a:prstGeom>
        </p:spPr>
        <p:txBody>
          <a:bodyPr/>
          <a:lstStyle/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Dataset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smallNorb dataset: https://cs.nyu.edu/~ylclab/data/norb-v1.0-small/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Cousera courses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Build basic GAN’s: 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Buils better GAN’s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Apply GAN's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Code examples from other authors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Reading the smallNorb files: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https://www.kaggle.com/code/leshabirukov/small-norb-load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Generating images based on the smallNorb dataset: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https://medium.com/analytics-vidhya/applying-generative-adversarial-network-to-generate-novel-3d-images-ba70e1176dac</a:t>
            </a:r>
          </a:p>
        </p:txBody>
      </p:sp>
      <p:sp>
        <p:nvSpPr>
          <p:cNvPr id="234" name="References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norb_test_images.gif" descr="norb_test_image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83419" y="1169583"/>
            <a:ext cx="11217162" cy="112171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his project was created as part of the opencampus.sh course Generative Adversarial Networks.…"/>
          <p:cNvSpPr txBox="1"/>
          <p:nvPr>
            <p:ph type="body" sz="half" idx="1"/>
          </p:nvPr>
        </p:nvSpPr>
        <p:spPr>
          <a:xfrm>
            <a:off x="2082799" y="4195232"/>
            <a:ext cx="20207128" cy="628206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pc="0"/>
            </a:pPr>
            <a:r>
              <a:t>This project was created as part of the opencampus.sh course Generative Adversarial Networks.</a:t>
            </a:r>
          </a:p>
          <a:p>
            <a:pPr>
              <a:buBlip>
                <a:blip r:embed="rId2"/>
              </a:buBlip>
              <a:defRPr spc="0"/>
            </a:pPr>
            <a:r>
              <a:t>The goal was to train a neural network with the smallNorb dataset and afterwards generate images similar to those in the original dataset.</a:t>
            </a:r>
          </a:p>
        </p:txBody>
      </p:sp>
      <p:sp>
        <p:nvSpPr>
          <p:cNvPr id="183" name="Introduction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s of 50 toys.…"/>
          <p:cNvSpPr txBox="1"/>
          <p:nvPr>
            <p:ph type="body" sz="quarter" idx="1"/>
          </p:nvPr>
        </p:nvSpPr>
        <p:spPr>
          <a:xfrm>
            <a:off x="2082800" y="4195232"/>
            <a:ext cx="7371358" cy="6282061"/>
          </a:xfrm>
          <a:prstGeom prst="rect">
            <a:avLst/>
          </a:prstGeom>
        </p:spPr>
        <p:txBody>
          <a:bodyPr/>
          <a:lstStyle/>
          <a:p>
            <a:pPr marL="4572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Images of 50 toys.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Imaged by two cameras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Five categories </a:t>
            </a:r>
            <a:r>
              <a:rPr sz="1800"/>
              <a:t>(four-legged animals, human figures, airplanes, trucks, and cars)</a:t>
            </a:r>
            <a:endParaRPr sz="1800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Ten instances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Six ighting conditions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Nine elevations </a:t>
            </a:r>
            <a:r>
              <a:rPr sz="1800"/>
              <a:t>(30 to 70 degrees every 5 degrees)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18 azimuths </a:t>
            </a:r>
            <a:r>
              <a:rPr sz="1800"/>
              <a:t>(0 to 340 every 20 degrees)</a:t>
            </a:r>
          </a:p>
        </p:txBody>
      </p:sp>
      <p:sp>
        <p:nvSpPr>
          <p:cNvPr id="186" name="Dataset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Dataset</a:t>
            </a:r>
          </a:p>
        </p:txBody>
      </p:sp>
      <p:pic>
        <p:nvPicPr>
          <p:cNvPr id="18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63963" y="4195233"/>
            <a:ext cx="11849101" cy="331461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2" name="Gruppieren"/>
          <p:cNvGrpSpPr/>
          <p:nvPr/>
        </p:nvGrpSpPr>
        <p:grpSpPr>
          <a:xfrm>
            <a:off x="10763962" y="7509850"/>
            <a:ext cx="11849103" cy="4038603"/>
            <a:chOff x="0" y="0"/>
            <a:chExt cx="11849101" cy="4038602"/>
          </a:xfrm>
        </p:grpSpPr>
        <p:pic>
          <p:nvPicPr>
            <p:cNvPr id="188" name="Bild" descr="Bild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-1"/>
              <a:ext cx="11849103" cy="34544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1" name="Caption"/>
            <p:cNvGrpSpPr/>
            <p:nvPr/>
          </p:nvGrpSpPr>
          <p:grpSpPr>
            <a:xfrm>
              <a:off x="-1" y="3556001"/>
              <a:ext cx="11849103" cy="482602"/>
              <a:chOff x="0" y="0"/>
              <a:chExt cx="11849101" cy="482600"/>
            </a:xfrm>
          </p:grpSpPr>
          <p:sp>
            <p:nvSpPr>
              <p:cNvPr id="189" name="Rechteck"/>
              <p:cNvSpPr/>
              <p:nvPr/>
            </p:nvSpPr>
            <p:spPr>
              <a:xfrm>
                <a:off x="0" y="0"/>
                <a:ext cx="11849102" cy="482601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0" name="Ill. 1: Images from the smallNorb dataset"/>
              <p:cNvSpPr txBox="1"/>
              <p:nvPr/>
            </p:nvSpPr>
            <p:spPr>
              <a:xfrm>
                <a:off x="0" y="-1"/>
                <a:ext cx="11849102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1: Images from the smallNorb dataset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asserstein GAN…"/>
          <p:cNvSpPr txBox="1"/>
          <p:nvPr>
            <p:ph type="body" sz="quarter" idx="1"/>
          </p:nvPr>
        </p:nvSpPr>
        <p:spPr>
          <a:xfrm>
            <a:off x="2082800" y="4195232"/>
            <a:ext cx="7366000" cy="628206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pc="0"/>
            </a:pPr>
            <a:r>
              <a:t>Wasserstein GAN</a:t>
            </a:r>
          </a:p>
          <a:p>
            <a:pPr>
              <a:buBlip>
                <a:blip r:embed="rId2"/>
              </a:buBlip>
              <a:defRPr spc="0"/>
            </a:pPr>
            <a:r>
              <a:t>Gradient penalty</a:t>
            </a:r>
          </a:p>
          <a:p>
            <a:pPr>
              <a:buBlip>
                <a:blip r:embed="rId2"/>
              </a:buBlip>
              <a:defRPr spc="0"/>
            </a:pPr>
            <a:r>
              <a:t>Adam optimize</a:t>
            </a:r>
          </a:p>
          <a:p>
            <a:pPr>
              <a:buBlip>
                <a:blip r:embed="rId2"/>
              </a:buBlip>
              <a:defRPr spc="0"/>
            </a:pPr>
            <a:r>
              <a:t>BCE with logins loss function</a:t>
            </a:r>
          </a:p>
        </p:txBody>
      </p:sp>
      <p:sp>
        <p:nvSpPr>
          <p:cNvPr id="195" name="Network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Network</a:t>
            </a:r>
          </a:p>
        </p:txBody>
      </p:sp>
      <p:grpSp>
        <p:nvGrpSpPr>
          <p:cNvPr id="200" name="Gruppieren"/>
          <p:cNvGrpSpPr/>
          <p:nvPr/>
        </p:nvGrpSpPr>
        <p:grpSpPr>
          <a:xfrm>
            <a:off x="13409758" y="4195232"/>
            <a:ext cx="8885809" cy="6866262"/>
            <a:chOff x="0" y="0"/>
            <a:chExt cx="8885808" cy="6866260"/>
          </a:xfrm>
        </p:grpSpPr>
        <p:pic>
          <p:nvPicPr>
            <p:cNvPr id="196" name="Bildschirmfoto 2022-07-10 um 10.58.33.png" descr="Bildschirmfoto 2022-07-10 um 10.58.3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8885809" cy="62820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9" name="Caption"/>
            <p:cNvGrpSpPr/>
            <p:nvPr/>
          </p:nvGrpSpPr>
          <p:grpSpPr>
            <a:xfrm>
              <a:off x="-1" y="6383659"/>
              <a:ext cx="8885809" cy="482602"/>
              <a:chOff x="0" y="0"/>
              <a:chExt cx="8885808" cy="482601"/>
            </a:xfrm>
          </p:grpSpPr>
          <p:sp>
            <p:nvSpPr>
              <p:cNvPr id="197" name="Rechteck"/>
              <p:cNvSpPr/>
              <p:nvPr/>
            </p:nvSpPr>
            <p:spPr>
              <a:xfrm>
                <a:off x="0" y="0"/>
                <a:ext cx="8885809" cy="482602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8" name="Ill. 2: Coded snippet, critics repeat, adding gradient penalty."/>
              <p:cNvSpPr txBox="1"/>
              <p:nvPr/>
            </p:nvSpPr>
            <p:spPr>
              <a:xfrm>
                <a:off x="-1" y="-1"/>
                <a:ext cx="8885810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2: Coded snippet, critics repeat, adding gradient penalty.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Five blocks containing:…"/>
          <p:cNvSpPr txBox="1"/>
          <p:nvPr>
            <p:ph type="body" sz="quarter" idx="1"/>
          </p:nvPr>
        </p:nvSpPr>
        <p:spPr>
          <a:xfrm>
            <a:off x="2088436" y="4188705"/>
            <a:ext cx="7366001" cy="6282061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Tanh activation layer</a:t>
            </a:r>
          </a:p>
        </p:txBody>
      </p:sp>
      <p:sp>
        <p:nvSpPr>
          <p:cNvPr id="203" name="Generator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Generator</a:t>
            </a:r>
          </a:p>
        </p:txBody>
      </p:sp>
      <p:pic>
        <p:nvPicPr>
          <p:cNvPr id="204" name="Bildschirmfoto 2022-07-10 um 10.41.35.png" descr="Bildschirmfoto 2022-07-10 um 10.41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5488" y="4188705"/>
            <a:ext cx="12600076" cy="227369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9" name="Gruppieren"/>
          <p:cNvGrpSpPr/>
          <p:nvPr/>
        </p:nvGrpSpPr>
        <p:grpSpPr>
          <a:xfrm>
            <a:off x="9695488" y="6857999"/>
            <a:ext cx="12600076" cy="4705279"/>
            <a:chOff x="0" y="0"/>
            <a:chExt cx="12600075" cy="4705278"/>
          </a:xfrm>
        </p:grpSpPr>
        <p:pic>
          <p:nvPicPr>
            <p:cNvPr id="205" name="Bildschirmfoto 2022-07-10 um 10.41.51.png" descr="Bildschirmfoto 2022-07-10 um 10.41.5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2600076" cy="41210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08" name="Caption"/>
            <p:cNvGrpSpPr/>
            <p:nvPr/>
          </p:nvGrpSpPr>
          <p:grpSpPr>
            <a:xfrm>
              <a:off x="-1" y="4222677"/>
              <a:ext cx="12600077" cy="482602"/>
              <a:chOff x="0" y="0"/>
              <a:chExt cx="12600075" cy="482601"/>
            </a:xfrm>
          </p:grpSpPr>
          <p:sp>
            <p:nvSpPr>
              <p:cNvPr id="206" name="Rechteck"/>
              <p:cNvSpPr/>
              <p:nvPr/>
            </p:nvSpPr>
            <p:spPr>
              <a:xfrm>
                <a:off x="0" y="0"/>
                <a:ext cx="12600076" cy="482602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7" name="Ill. 3: Code snippet, generator structure."/>
              <p:cNvSpPr txBox="1"/>
              <p:nvPr/>
            </p:nvSpPr>
            <p:spPr>
              <a:xfrm>
                <a:off x="-1" y="-1"/>
                <a:ext cx="12600077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3: Code snippet, generator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ive blocks containing:…"/>
          <p:cNvSpPr txBox="1"/>
          <p:nvPr>
            <p:ph type="body" sz="quarter" idx="1"/>
          </p:nvPr>
        </p:nvSpPr>
        <p:spPr>
          <a:xfrm>
            <a:off x="2082800" y="4195232"/>
            <a:ext cx="7366000" cy="6282061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Tanh activation layer</a:t>
            </a:r>
          </a:p>
        </p:txBody>
      </p:sp>
      <p:sp>
        <p:nvSpPr>
          <p:cNvPr id="212" name="Critic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Critic</a:t>
            </a:r>
          </a:p>
        </p:txBody>
      </p:sp>
      <p:pic>
        <p:nvPicPr>
          <p:cNvPr id="213" name="Bildschirmfoto 2022-07-10 um 10.43.16.png" descr="Bildschirmfoto 2022-07-10 um 10.43.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7163" y="4195233"/>
            <a:ext cx="12598401" cy="23444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Gruppieren"/>
          <p:cNvGrpSpPr/>
          <p:nvPr/>
        </p:nvGrpSpPr>
        <p:grpSpPr>
          <a:xfrm>
            <a:off x="9702799" y="6857999"/>
            <a:ext cx="12592767" cy="4205806"/>
            <a:chOff x="0" y="0"/>
            <a:chExt cx="12592765" cy="4205805"/>
          </a:xfrm>
        </p:grpSpPr>
        <p:pic>
          <p:nvPicPr>
            <p:cNvPr id="214" name="Bildschirmfoto 2022-07-10 um 10.43.31.png" descr="Bildschirmfoto 2022-07-10 um 10.43.3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-1"/>
              <a:ext cx="12592767" cy="3621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17" name="Caption"/>
            <p:cNvGrpSpPr/>
            <p:nvPr/>
          </p:nvGrpSpPr>
          <p:grpSpPr>
            <a:xfrm>
              <a:off x="-1" y="3723203"/>
              <a:ext cx="12592767" cy="482603"/>
              <a:chOff x="0" y="0"/>
              <a:chExt cx="12592765" cy="482601"/>
            </a:xfrm>
          </p:grpSpPr>
          <p:sp>
            <p:nvSpPr>
              <p:cNvPr id="215" name="Rechteck"/>
              <p:cNvSpPr/>
              <p:nvPr/>
            </p:nvSpPr>
            <p:spPr>
              <a:xfrm>
                <a:off x="0" y="0"/>
                <a:ext cx="12592766" cy="482602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16" name="Ill. 4: Code snippet, critics structure."/>
              <p:cNvSpPr txBox="1"/>
              <p:nvPr/>
            </p:nvSpPr>
            <p:spPr>
              <a:xfrm>
                <a:off x="-1" y="-1"/>
                <a:ext cx="12592767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4: Code snippet, critics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67" sz="8900"/>
            </a:lvl1pPr>
          </a:lstStyle>
          <a:p>
            <a:pPr/>
            <a:r>
              <a:t>Results Un-Conditional gan</a:t>
            </a:r>
          </a:p>
        </p:txBody>
      </p:sp>
      <p:pic>
        <p:nvPicPr>
          <p:cNvPr id="22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8436" y="3823479"/>
            <a:ext cx="7069300" cy="72505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norb_loss_plot_test.png" descr="norb_loss_plot_tes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19717" y="3823479"/>
            <a:ext cx="10875848" cy="7250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 für Folienpunkt"/>
          <p:cNvSpPr txBox="1"/>
          <p:nvPr>
            <p:ph type="body" sz="half" idx="1"/>
          </p:nvPr>
        </p:nvSpPr>
        <p:spPr>
          <a:xfrm>
            <a:off x="2082799" y="4195232"/>
            <a:ext cx="20207128" cy="628206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25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/>
          <a:p>
            <a:pPr defTabSz="578358">
              <a:defRPr spc="267" sz="8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 für Folienpunk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28" name="Folientit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pc="267" sz="891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